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28" r:id="rId1"/>
  </p:sldMasterIdLst>
  <p:notesMasterIdLst>
    <p:notesMasterId r:id="rId9"/>
  </p:notesMasterIdLst>
  <p:sldIdLst>
    <p:sldId id="256" r:id="rId2"/>
    <p:sldId id="401" r:id="rId3"/>
    <p:sldId id="414" r:id="rId4"/>
    <p:sldId id="415" r:id="rId5"/>
    <p:sldId id="416" r:id="rId6"/>
    <p:sldId id="417" r:id="rId7"/>
    <p:sldId id="413"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5/6/2020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pPr>
              <a:defRPr/>
            </a:pPr>
            <a:fld id="{4A4CAE77-B8B1-49B7-9986-23DC29B73BCB}" type="datetime1">
              <a:rPr lang="en-US" smtClean="0"/>
              <a:pPr>
                <a:defRPr/>
              </a:pPr>
              <a:t>5/6/2020</a:t>
            </a:fld>
            <a:endParaRPr lang="en-US"/>
          </a:p>
        </p:txBody>
      </p:sp>
      <p:sp>
        <p:nvSpPr>
          <p:cNvPr id="17" name="Footer Placeholder 16"/>
          <p:cNvSpPr>
            <a:spLocks noGrp="1"/>
          </p:cNvSpPr>
          <p:nvPr>
            <p:ph type="ftr" sz="quarter" idx="11"/>
          </p:nvPr>
        </p:nvSpPr>
        <p:spPr>
          <a:xfrm>
            <a:off x="2898648" y="6355080"/>
            <a:ext cx="3474720" cy="365760"/>
          </a:xfrm>
        </p:spPr>
        <p:txBody>
          <a:bodyPr/>
          <a:lstStyle/>
          <a:p>
            <a:pPr>
              <a:defRPr/>
            </a:pPr>
            <a:r>
              <a:rPr lang="en-US" smtClean="0"/>
              <a:t>Author:RK</a:t>
            </a:r>
            <a:endParaRPr lang="en-US"/>
          </a:p>
        </p:txBody>
      </p:sp>
      <p:sp>
        <p:nvSpPr>
          <p:cNvPr id="29" name="Slide Number Placeholder 28"/>
          <p:cNvSpPr>
            <a:spLocks noGrp="1"/>
          </p:cNvSpPr>
          <p:nvPr>
            <p:ph type="sldNum" sz="quarter" idx="12"/>
          </p:nvPr>
        </p:nvSpPr>
        <p:spPr>
          <a:xfrm>
            <a:off x="1216152" y="6355080"/>
            <a:ext cx="1219200" cy="365760"/>
          </a:xfrm>
        </p:spPr>
        <p:txBody>
          <a:bodyPr/>
          <a:lstStyle/>
          <a:p>
            <a:pPr>
              <a:defRPr/>
            </a:pPr>
            <a:fld id="{29E3B3A6-35C4-4A4A-A93B-FEA2E3D83467}" type="slidenum">
              <a:rPr lang="en-US" smtClean="0"/>
              <a:pPr>
                <a:defRPr/>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5/6/2020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5/6/2020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5/6/2020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pPr>
              <a:defRPr/>
            </a:pPr>
            <a:fld id="{86442F78-5EBF-4453-A097-83F2C8DFCA84}" type="datetime1">
              <a:rPr lang="en-US" smtClean="0"/>
              <a:pPr>
                <a:defRPr/>
              </a:pPr>
              <a:t>5/6/2020</a:t>
            </a:fld>
            <a:endParaRPr lang="en-US"/>
          </a:p>
        </p:txBody>
      </p:sp>
      <p:sp>
        <p:nvSpPr>
          <p:cNvPr id="5" name="Footer Placeholder 4"/>
          <p:cNvSpPr>
            <a:spLocks noGrp="1"/>
          </p:cNvSpPr>
          <p:nvPr>
            <p:ph type="ftr" sz="quarter" idx="11"/>
          </p:nvPr>
        </p:nvSpPr>
        <p:spPr>
          <a:xfrm>
            <a:off x="2898648" y="6355080"/>
            <a:ext cx="3474720" cy="365760"/>
          </a:xfrm>
        </p:spPr>
        <p:txBody>
          <a:bodyPr/>
          <a:lstStyle/>
          <a:p>
            <a:pPr>
              <a:defRPr/>
            </a:pPr>
            <a:r>
              <a:rPr lang="en-US" smtClean="0"/>
              <a:t>Author:RK</a:t>
            </a:r>
            <a:endParaRPr lang="en-US"/>
          </a:p>
        </p:txBody>
      </p:sp>
      <p:sp>
        <p:nvSpPr>
          <p:cNvPr id="6" name="Slide Number Placeholder 5"/>
          <p:cNvSpPr>
            <a:spLocks noGrp="1"/>
          </p:cNvSpPr>
          <p:nvPr>
            <p:ph type="sldNum" sz="quarter" idx="12"/>
          </p:nvPr>
        </p:nvSpPr>
        <p:spPr>
          <a:xfrm>
            <a:off x="1069848" y="6355080"/>
            <a:ext cx="1520952" cy="365760"/>
          </a:xfrm>
        </p:spPr>
        <p:txBody>
          <a:bodyPr/>
          <a:lstStyle/>
          <a:p>
            <a:pPr>
              <a:defRPr/>
            </a:pPr>
            <a:fld id="{30ECD9A4-5F66-4780-BB8E-330017FFA7D2}" type="slidenum">
              <a:rPr lang="en-US" smtClean="0"/>
              <a:pPr>
                <a:defRPr/>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5/6/2020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5/6/2020</a:t>
            </a:fld>
            <a:endParaRPr lang="en-US"/>
          </a:p>
        </p:txBody>
      </p:sp>
      <p:sp>
        <p:nvSpPr>
          <p:cNvPr id="8" name="Footer Placeholder 7"/>
          <p:cNvSpPr>
            <a:spLocks noGrp="1"/>
          </p:cNvSpPr>
          <p:nvPr>
            <p:ph type="ftr" sz="quarter" idx="11"/>
          </p:nvPr>
        </p:nvSpPr>
        <p:spPr/>
        <p:txBody>
          <a:bodyPr/>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5/6/2020</a:t>
            </a:fld>
            <a:endParaRPr lang="en-US"/>
          </a:p>
        </p:txBody>
      </p:sp>
      <p:sp>
        <p:nvSpPr>
          <p:cNvPr id="4" name="Footer Placeholder 3"/>
          <p:cNvSpPr>
            <a:spLocks noGrp="1"/>
          </p:cNvSpPr>
          <p:nvPr>
            <p:ph type="ftr" sz="quarter" idx="11"/>
          </p:nvPr>
        </p:nvSpPr>
        <p:spPr/>
        <p:txBody>
          <a:bodyPr/>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5/6/2020</a:t>
            </a:fld>
            <a:endParaRPr lang="en-US"/>
          </a:p>
        </p:txBody>
      </p:sp>
      <p:sp>
        <p:nvSpPr>
          <p:cNvPr id="3" name="Footer Placeholder 2"/>
          <p:cNvSpPr>
            <a:spLocks noGrp="1"/>
          </p:cNvSpPr>
          <p:nvPr>
            <p:ph type="ftr" sz="quarter" idx="11"/>
          </p:nvPr>
        </p:nvSpPr>
        <p:spPr/>
        <p:txBody>
          <a:bodyPr/>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5/6/2020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5/6/2020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a:defRPr/>
            </a:pPr>
            <a:fld id="{DA77A13B-D29E-4A31-9A3D-BDF778EEE264}" type="datetime1">
              <a:rPr lang="en-US" smtClean="0"/>
              <a:pPr>
                <a:defRPr/>
              </a:pPr>
              <a:t>5/6/2020</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defRPr/>
            </a:pPr>
            <a:r>
              <a:rPr lang="en-US" smtClean="0"/>
              <a:t>Author:RK</a:t>
            </a:r>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defRPr/>
            </a:pPr>
            <a:fld id="{1C30FFA0-8383-48F0-ABBC-CA0378A05A10}" type="slidenum">
              <a:rPr lang="en-US" smtClean="0"/>
              <a:pPr>
                <a:defRPr/>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429" r:id="rId1"/>
    <p:sldLayoutId id="2147484430" r:id="rId2"/>
    <p:sldLayoutId id="2147484431" r:id="rId3"/>
    <p:sldLayoutId id="2147484432" r:id="rId4"/>
    <p:sldLayoutId id="2147484433" r:id="rId5"/>
    <p:sldLayoutId id="2147484434" r:id="rId6"/>
    <p:sldLayoutId id="2147484435" r:id="rId7"/>
    <p:sldLayoutId id="2147484436" r:id="rId8"/>
    <p:sldLayoutId id="2147484437" r:id="rId9"/>
    <p:sldLayoutId id="2147484438" r:id="rId10"/>
    <p:sldLayoutId id="2147484439" r:id="rId11"/>
  </p:sldLayoutIdLst>
  <p:hf hd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5"/>
          <p:cNvSpPr>
            <a:spLocks noGrp="1"/>
          </p:cNvSpPr>
          <p:nvPr>
            <p:ph type="ctrTitle"/>
          </p:nvPr>
        </p:nvSpPr>
        <p:spPr>
          <a:xfrm>
            <a:off x="304800" y="838200"/>
            <a:ext cx="8458200" cy="1981200"/>
          </a:xfrm>
        </p:spPr>
        <p:txBody>
          <a:bodyPr>
            <a:noAutofit/>
          </a:bodyPr>
          <a:lstStyle/>
          <a:p>
            <a:pPr algn="ctr"/>
            <a:r>
              <a:rPr lang="en-US" sz="2600" b="1" u="sng" dirty="0" smtClean="0">
                <a:solidFill>
                  <a:srgbClr val="FF0000"/>
                </a:solidFill>
              </a:rPr>
              <a:t>WELCOME</a:t>
            </a:r>
            <a:r>
              <a:rPr lang="en-US" sz="2600" dirty="0" smtClean="0">
                <a:solidFill>
                  <a:srgbClr val="FF0000"/>
                </a:solidFill>
              </a:rPr>
              <a:t/>
            </a:r>
            <a:br>
              <a:rPr lang="en-US" sz="2600" dirty="0" smtClean="0">
                <a:solidFill>
                  <a:srgbClr val="FF0000"/>
                </a:solidFill>
              </a:rPr>
            </a:br>
            <a:r>
              <a:rPr lang="en-US" sz="2600" b="1" dirty="0" smtClean="0">
                <a:solidFill>
                  <a:schemeClr val="tx1"/>
                </a:solidFill>
              </a:rPr>
              <a:t>Class: </a:t>
            </a:r>
            <a:r>
              <a:rPr lang="en-US" sz="2600" b="1" dirty="0" err="1" smtClean="0">
                <a:solidFill>
                  <a:schemeClr val="tx1"/>
                </a:solidFill>
              </a:rPr>
              <a:t>B.Com</a:t>
            </a:r>
            <a:r>
              <a:rPr lang="en-US" sz="2600" b="1" dirty="0" smtClean="0">
                <a:solidFill>
                  <a:schemeClr val="tx1"/>
                </a:solidFill>
              </a:rPr>
              <a:t> – Part-1 </a:t>
            </a:r>
            <a:br>
              <a:rPr lang="en-US" sz="2600" b="1" dirty="0" smtClean="0">
                <a:solidFill>
                  <a:schemeClr val="tx1"/>
                </a:solidFill>
              </a:rPr>
            </a:br>
            <a:r>
              <a:rPr lang="en-US" sz="2600" b="1" dirty="0" smtClean="0">
                <a:solidFill>
                  <a:schemeClr val="tx1"/>
                </a:solidFill>
              </a:rPr>
              <a:t>Subject: Financial Accounting</a:t>
            </a:r>
            <a:r>
              <a:rPr lang="en-US" sz="2600" dirty="0" smtClean="0"/>
              <a:t/>
            </a:r>
            <a:br>
              <a:rPr lang="en-US" sz="2600" dirty="0" smtClean="0"/>
            </a:br>
            <a:r>
              <a:rPr lang="en-US" sz="1900" b="1" dirty="0" smtClean="0">
                <a:solidFill>
                  <a:srgbClr val="FF0000"/>
                </a:solidFill>
              </a:rPr>
              <a:t>Topic: </a:t>
            </a:r>
            <a:r>
              <a:rPr lang="en-US" sz="2000" b="1" dirty="0" smtClean="0">
                <a:solidFill>
                  <a:srgbClr val="FF0000"/>
                </a:solidFill>
              </a:rPr>
              <a:t>Hire Purchase System - Accounting Entries in the Books of Hire Purchaser And Hire Seller – Part - </a:t>
            </a:r>
            <a:r>
              <a:rPr lang="en-US" sz="2000" b="1" dirty="0" smtClean="0">
                <a:solidFill>
                  <a:srgbClr val="FF0000"/>
                </a:solidFill>
              </a:rPr>
              <a:t>C</a:t>
            </a:r>
            <a:r>
              <a:rPr lang="en-US" sz="2000" b="1" dirty="0" smtClean="0">
                <a:solidFill>
                  <a:srgbClr val="FF0000"/>
                </a:solidFill>
              </a:rPr>
              <a:t> </a:t>
            </a:r>
            <a:endParaRPr lang="en-US" sz="2000" b="1" dirty="0">
              <a:solidFill>
                <a:srgbClr val="FF0000"/>
              </a:solidFill>
            </a:endParaRPr>
          </a:p>
        </p:txBody>
      </p:sp>
      <p:sp>
        <p:nvSpPr>
          <p:cNvPr id="6146" name="Subtitle 2"/>
          <p:cNvSpPr>
            <a:spLocks noGrp="1"/>
          </p:cNvSpPr>
          <p:nvPr>
            <p:ph type="subTitle" idx="1"/>
          </p:nvPr>
        </p:nvSpPr>
        <p:spPr>
          <a:xfrm>
            <a:off x="1219200" y="2895600"/>
            <a:ext cx="6934200" cy="3200400"/>
          </a:xfrm>
        </p:spPr>
        <p:txBody>
          <a:bodyPr>
            <a:normAutofit/>
          </a:bodyPr>
          <a:lstStyle/>
          <a:p>
            <a:pPr algn="ctr" eaLnBrk="1" hangingPunct="1"/>
            <a:endParaRPr lang="en-US" sz="4000" b="1" u="sng" dirty="0">
              <a:solidFill>
                <a:srgbClr val="FFFF00"/>
              </a:solidFill>
            </a:endParaRPr>
          </a:p>
          <a:p>
            <a:pPr algn="ctr" eaLnBrk="1" hangingPunct="1"/>
            <a:r>
              <a:rPr lang="en-US" sz="2000" b="1" u="sng" dirty="0">
                <a:solidFill>
                  <a:schemeClr val="tx1"/>
                </a:solidFill>
              </a:rPr>
              <a:t>Prepared By</a:t>
            </a:r>
          </a:p>
          <a:p>
            <a:pPr algn="ctr" eaLnBrk="1" hangingPunct="1">
              <a:spcBef>
                <a:spcPts val="200"/>
              </a:spcBef>
            </a:pPr>
            <a:r>
              <a:rPr lang="en-US" sz="2000" b="1" dirty="0">
                <a:solidFill>
                  <a:schemeClr val="tx1"/>
                </a:solidFill>
              </a:rPr>
              <a:t> Dr. SHAHID IQBAL </a:t>
            </a:r>
          </a:p>
          <a:p>
            <a:pPr algn="ctr" eaLnBrk="1" hangingPunct="1">
              <a:spcBef>
                <a:spcPts val="200"/>
              </a:spcBef>
            </a:pPr>
            <a:r>
              <a:rPr lang="en-US" sz="2000" b="1" dirty="0">
                <a:solidFill>
                  <a:schemeClr val="tx1"/>
                </a:solidFill>
              </a:rPr>
              <a:t>Guest Faculty</a:t>
            </a:r>
          </a:p>
          <a:p>
            <a:pPr algn="ctr" eaLnBrk="1" hangingPunct="1">
              <a:spcBef>
                <a:spcPts val="200"/>
              </a:spcBef>
            </a:pPr>
            <a:r>
              <a:rPr lang="en-US" sz="2000" b="1" cap="none" dirty="0" smtClean="0">
                <a:solidFill>
                  <a:schemeClr val="tx1"/>
                </a:solidFill>
              </a:rPr>
              <a:t>Marwari College, </a:t>
            </a:r>
            <a:r>
              <a:rPr lang="en-US" b="1" dirty="0" err="1" smtClean="0">
                <a:solidFill>
                  <a:schemeClr val="tx1"/>
                </a:solidFill>
              </a:rPr>
              <a:t>D</a:t>
            </a:r>
            <a:r>
              <a:rPr lang="en-US" sz="2000" b="1" cap="none" dirty="0" err="1" smtClean="0">
                <a:solidFill>
                  <a:schemeClr val="tx1"/>
                </a:solidFill>
              </a:rPr>
              <a:t>arbhanga</a:t>
            </a:r>
            <a:r>
              <a:rPr lang="en-US" sz="2000" b="1" cap="none" dirty="0" smtClean="0">
                <a:solidFill>
                  <a:schemeClr val="tx1"/>
                </a:solidFill>
              </a:rPr>
              <a:t>,</a:t>
            </a:r>
          </a:p>
          <a:p>
            <a:pPr algn="ctr" eaLnBrk="1" hangingPunct="1">
              <a:spcBef>
                <a:spcPts val="200"/>
              </a:spcBef>
            </a:pPr>
            <a:r>
              <a:rPr lang="en-US" sz="2000" b="1" cap="none" dirty="0" smtClean="0">
                <a:solidFill>
                  <a:schemeClr val="tx1"/>
                </a:solidFill>
              </a:rPr>
              <a:t>Mobile no. and </a:t>
            </a:r>
            <a:r>
              <a:rPr lang="en-US" sz="2000" b="1" cap="none" dirty="0" err="1" smtClean="0">
                <a:solidFill>
                  <a:schemeClr val="tx1"/>
                </a:solidFill>
              </a:rPr>
              <a:t>whatsup</a:t>
            </a:r>
            <a:r>
              <a:rPr lang="en-US" sz="2000" b="1" cap="none" dirty="0" smtClean="0">
                <a:solidFill>
                  <a:schemeClr val="tx1"/>
                </a:solidFill>
              </a:rPr>
              <a:t> no. : 7004160257</a:t>
            </a:r>
          </a:p>
          <a:p>
            <a:pPr algn="ctr" eaLnBrk="1" hangingPunct="1">
              <a:spcBef>
                <a:spcPts val="200"/>
              </a:spcBef>
            </a:pPr>
            <a:r>
              <a:rPr lang="en-US" sz="2000" b="1" cap="none" dirty="0" smtClean="0">
                <a:solidFill>
                  <a:schemeClr val="tx1"/>
                </a:solidFill>
              </a:rPr>
              <a:t>Email ID: shahidlnmu@gmail.Com</a:t>
            </a:r>
          </a:p>
          <a:p>
            <a:pPr algn="ctr" eaLnBrk="1" hangingPunct="1">
              <a:spcBef>
                <a:spcPts val="200"/>
              </a:spcBef>
            </a:pPr>
            <a:endParaRPr lang="en-US" sz="2500" b="1" dirty="0">
              <a:solidFill>
                <a:srgbClr val="FF0000"/>
              </a:solidFill>
            </a:endParaRPr>
          </a:p>
          <a:p>
            <a:pPr algn="ctr" eaLnBrk="1" hangingPunct="1"/>
            <a:endParaRPr lang="en-US" b="1" dirty="0">
              <a:solidFill>
                <a:srgbClr val="FFFF00"/>
              </a:solidFill>
            </a:endParaRPr>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4" name="Rectangle 3"/>
          <p:cNvSpPr/>
          <p:nvPr/>
        </p:nvSpPr>
        <p:spPr>
          <a:xfrm>
            <a:off x="457200" y="228600"/>
            <a:ext cx="8382000" cy="6294031"/>
          </a:xfrm>
          <a:prstGeom prst="rect">
            <a:avLst/>
          </a:prstGeom>
        </p:spPr>
        <p:txBody>
          <a:bodyPr wrap="square">
            <a:spAutoFit/>
          </a:bodyPr>
          <a:lstStyle/>
          <a:p>
            <a:pPr algn="ctr"/>
            <a:r>
              <a:rPr lang="en-US" sz="2600" b="1" dirty="0" smtClean="0">
                <a:solidFill>
                  <a:srgbClr val="FF0000"/>
                </a:solidFill>
                <a:latin typeface="Calibri" pitchFamily="34" charset="0"/>
                <a:cs typeface="Calibri" pitchFamily="34" charset="0"/>
              </a:rPr>
              <a:t>II</a:t>
            </a:r>
            <a:r>
              <a:rPr lang="en-US" sz="2600" b="1" dirty="0" smtClean="0">
                <a:solidFill>
                  <a:srgbClr val="FF0000"/>
                </a:solidFill>
                <a:latin typeface="Calibri" pitchFamily="34" charset="0"/>
                <a:cs typeface="Calibri" pitchFamily="34" charset="0"/>
              </a:rPr>
              <a:t>.	Accounting Entries in the Books of Hire Seller or Vendor – Credit Sale with Interest Method</a:t>
            </a:r>
          </a:p>
          <a:p>
            <a:pPr algn="just">
              <a:lnSpc>
                <a:spcPct val="50000"/>
              </a:lnSpc>
            </a:pPr>
            <a:endParaRPr lang="en-US" sz="2200" b="1" dirty="0" smtClean="0">
              <a:solidFill>
                <a:srgbClr val="FF0000"/>
              </a:solidFill>
              <a:latin typeface="Calibri" pitchFamily="34" charset="0"/>
              <a:cs typeface="Calibri" pitchFamily="34" charset="0"/>
            </a:endParaRPr>
          </a:p>
          <a:p>
            <a:pPr algn="just"/>
            <a:r>
              <a:rPr lang="en-US" sz="2000" dirty="0" smtClean="0">
                <a:latin typeface="Calibri" pitchFamily="34" charset="0"/>
                <a:cs typeface="Calibri" pitchFamily="34" charset="0"/>
              </a:rPr>
              <a:t>In the books of hire seller or vendor, hire sale (purchase) transactions are normally recorded under Credit Sale with Interest Method. The entries are, therefore, just reverse of the entries in books of hirer or hire purchaser under Credit Purchase with Interest Method. However, the following are the journal entries for the hire sale transactions under Credit Sale with Interest Method in the books of the hire seller or hire </a:t>
            </a:r>
            <a:r>
              <a:rPr lang="en-US" sz="2000" dirty="0" smtClean="0">
                <a:latin typeface="Calibri" pitchFamily="34" charset="0"/>
                <a:cs typeface="Calibri" pitchFamily="34" charset="0"/>
              </a:rPr>
              <a:t>vendor.</a:t>
            </a:r>
          </a:p>
          <a:p>
            <a:pPr algn="just"/>
            <a:endParaRPr lang="en-US" sz="2000" dirty="0" smtClean="0">
              <a:latin typeface="Calibri" pitchFamily="34" charset="0"/>
              <a:cs typeface="Calibri" pitchFamily="34" charset="0"/>
            </a:endParaRPr>
          </a:p>
          <a:p>
            <a:pPr algn="just"/>
            <a:r>
              <a:rPr lang="en-US" sz="2000" b="1" dirty="0" smtClean="0">
                <a:latin typeface="Calibri" pitchFamily="34" charset="0"/>
                <a:cs typeface="Calibri" pitchFamily="34" charset="0"/>
              </a:rPr>
              <a:t>(1)</a:t>
            </a:r>
            <a:r>
              <a:rPr lang="en-US" sz="2000" dirty="0" smtClean="0">
                <a:latin typeface="Calibri" pitchFamily="34" charset="0"/>
                <a:cs typeface="Calibri" pitchFamily="34" charset="0"/>
              </a:rPr>
              <a:t> Hire </a:t>
            </a:r>
            <a:r>
              <a:rPr lang="en-US" sz="2000" dirty="0" smtClean="0">
                <a:latin typeface="Calibri" pitchFamily="34" charset="0"/>
                <a:cs typeface="Calibri" pitchFamily="34" charset="0"/>
              </a:rPr>
              <a:t>sale is considered, on the date of signing </a:t>
            </a:r>
            <a:r>
              <a:rPr lang="en-US" sz="2000" dirty="0" smtClean="0">
                <a:latin typeface="Calibri" pitchFamily="34" charset="0"/>
                <a:cs typeface="Calibri" pitchFamily="34" charset="0"/>
              </a:rPr>
              <a:t>the agreement</a:t>
            </a:r>
            <a:r>
              <a:rPr lang="en-US" sz="2000" dirty="0" smtClean="0">
                <a:latin typeface="Calibri" pitchFamily="34" charset="0"/>
                <a:cs typeface="Calibri" pitchFamily="34" charset="0"/>
              </a:rPr>
              <a:t>, as outright credit sale. Therefore, Hire Purchaser’s A/c is debited with the entire cash price of the goods sold and the Hire Sales A/c is credited with the same cash price of the goods sold. Of course, at the end of the first accounting year, Hire Sales A/c is closed by transferring to Trading A/c  (</a:t>
            </a:r>
            <a:r>
              <a:rPr lang="en-US" sz="2000" i="1" dirty="0" smtClean="0">
                <a:latin typeface="Calibri" pitchFamily="34" charset="0"/>
                <a:cs typeface="Calibri" pitchFamily="34" charset="0"/>
              </a:rPr>
              <a:t>i.e., </a:t>
            </a:r>
            <a:r>
              <a:rPr lang="en-US" sz="2000" dirty="0" smtClean="0">
                <a:latin typeface="Calibri" pitchFamily="34" charset="0"/>
                <a:cs typeface="Calibri" pitchFamily="34" charset="0"/>
              </a:rPr>
              <a:t>by debiting Hire Sales A/c and crediting Trading A/c with cash price). However, the following entry is passed to record the outright credit sale of goods.</a:t>
            </a:r>
          </a:p>
          <a:p>
            <a:pPr algn="just"/>
            <a:r>
              <a:rPr lang="en-US" sz="2000" dirty="0" smtClean="0">
                <a:latin typeface="Calibri" pitchFamily="34" charset="0"/>
                <a:cs typeface="Calibri" pitchFamily="34" charset="0"/>
              </a:rPr>
              <a:t>		Hire </a:t>
            </a:r>
            <a:r>
              <a:rPr lang="en-US" sz="2000" dirty="0" smtClean="0">
                <a:latin typeface="Calibri" pitchFamily="34" charset="0"/>
                <a:cs typeface="Calibri" pitchFamily="34" charset="0"/>
              </a:rPr>
              <a:t>Purchaser’s A/c	</a:t>
            </a:r>
            <a:r>
              <a:rPr lang="en-US" sz="2000" dirty="0" smtClean="0">
                <a:latin typeface="Calibri" pitchFamily="34" charset="0"/>
                <a:cs typeface="Calibri" pitchFamily="34" charset="0"/>
              </a:rPr>
              <a:t>	Dr</a:t>
            </a:r>
            <a:r>
              <a:rPr lang="en-US" sz="2000" dirty="0" smtClean="0">
                <a:latin typeface="Calibri" pitchFamily="34" charset="0"/>
                <a:cs typeface="Calibri" pitchFamily="34" charset="0"/>
              </a:rPr>
              <a:t>. </a:t>
            </a:r>
          </a:p>
          <a:p>
            <a:pPr algn="just"/>
            <a:r>
              <a:rPr lang="en-US" sz="2000" dirty="0" smtClean="0">
                <a:latin typeface="Calibri" pitchFamily="34" charset="0"/>
                <a:cs typeface="Calibri" pitchFamily="34" charset="0"/>
              </a:rPr>
              <a:t>			To </a:t>
            </a:r>
            <a:r>
              <a:rPr lang="en-US" sz="2000" dirty="0" smtClean="0">
                <a:latin typeface="Calibri" pitchFamily="34" charset="0"/>
                <a:cs typeface="Calibri" pitchFamily="34" charset="0"/>
              </a:rPr>
              <a:t>Hire Sales A/c	</a:t>
            </a:r>
          </a:p>
          <a:p>
            <a:pPr algn="just"/>
            <a:r>
              <a:rPr lang="en-US" sz="2000" dirty="0" smtClean="0">
                <a:latin typeface="Calibri" pitchFamily="34" charset="0"/>
                <a:cs typeface="Calibri" pitchFamily="34" charset="0"/>
              </a:rPr>
              <a:t>		(</a:t>
            </a:r>
            <a:r>
              <a:rPr lang="en-US" sz="2000" dirty="0" smtClean="0">
                <a:latin typeface="Calibri" pitchFamily="34" charset="0"/>
                <a:cs typeface="Calibri" pitchFamily="34" charset="0"/>
              </a:rPr>
              <a:t>Being the cash price of the goods sold)</a:t>
            </a:r>
            <a:endParaRPr lang="en-US" sz="2000" dirty="0">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4" name="Rectangle 3"/>
          <p:cNvSpPr/>
          <p:nvPr/>
        </p:nvSpPr>
        <p:spPr>
          <a:xfrm>
            <a:off x="457200" y="228600"/>
            <a:ext cx="8382000" cy="6401753"/>
          </a:xfrm>
          <a:prstGeom prst="rect">
            <a:avLst/>
          </a:prstGeom>
        </p:spPr>
        <p:txBody>
          <a:bodyPr wrap="square">
            <a:spAutoFit/>
          </a:bodyPr>
          <a:lstStyle/>
          <a:p>
            <a:pPr algn="just"/>
            <a:r>
              <a:rPr lang="en-US" sz="2000" b="1" dirty="0" smtClean="0">
                <a:latin typeface="Calibri" pitchFamily="34" charset="0"/>
                <a:cs typeface="Calibri" pitchFamily="34" charset="0"/>
              </a:rPr>
              <a:t>(2)</a:t>
            </a:r>
            <a:r>
              <a:rPr lang="en-US" sz="2000" dirty="0" smtClean="0">
                <a:latin typeface="Calibri" pitchFamily="34" charset="0"/>
                <a:cs typeface="Calibri" pitchFamily="34" charset="0"/>
              </a:rPr>
              <a:t> For </a:t>
            </a:r>
            <a:r>
              <a:rPr lang="en-US" sz="2000" dirty="0" smtClean="0">
                <a:latin typeface="Calibri" pitchFamily="34" charset="0"/>
                <a:cs typeface="Calibri" pitchFamily="34" charset="0"/>
              </a:rPr>
              <a:t>recording down payment received at the time of singing the agreement (and delivering the goods), the following entry is passed. It may be noted here that if no down payment is received, the following entry is not required.</a:t>
            </a:r>
          </a:p>
          <a:p>
            <a:pPr algn="just"/>
            <a:r>
              <a:rPr lang="en-US" sz="2000" dirty="0" smtClean="0">
                <a:latin typeface="Calibri" pitchFamily="34" charset="0"/>
                <a:cs typeface="Calibri" pitchFamily="34" charset="0"/>
              </a:rPr>
              <a:t>		Bank/Cash </a:t>
            </a:r>
            <a:r>
              <a:rPr lang="en-US" sz="2000" dirty="0" smtClean="0">
                <a:latin typeface="Calibri" pitchFamily="34" charset="0"/>
                <a:cs typeface="Calibri" pitchFamily="34" charset="0"/>
              </a:rPr>
              <a:t>A/c	Dr. </a:t>
            </a:r>
          </a:p>
          <a:p>
            <a:pPr algn="just"/>
            <a:r>
              <a:rPr lang="en-US" sz="2000" dirty="0" smtClean="0">
                <a:latin typeface="Calibri" pitchFamily="34" charset="0"/>
                <a:cs typeface="Calibri" pitchFamily="34" charset="0"/>
              </a:rPr>
              <a:t>			To </a:t>
            </a:r>
            <a:r>
              <a:rPr lang="en-US" sz="2000" dirty="0" smtClean="0">
                <a:latin typeface="Calibri" pitchFamily="34" charset="0"/>
                <a:cs typeface="Calibri" pitchFamily="34" charset="0"/>
              </a:rPr>
              <a:t>Hire Purchaser’s </a:t>
            </a:r>
            <a:r>
              <a:rPr lang="en-US" sz="2000" dirty="0" smtClean="0">
                <a:latin typeface="Calibri" pitchFamily="34" charset="0"/>
                <a:cs typeface="Calibri" pitchFamily="34" charset="0"/>
              </a:rPr>
              <a:t>A/c</a:t>
            </a:r>
            <a:endParaRPr lang="en-US" sz="2000" dirty="0" smtClean="0">
              <a:latin typeface="Calibri" pitchFamily="34" charset="0"/>
              <a:cs typeface="Calibri" pitchFamily="34" charset="0"/>
            </a:endParaRPr>
          </a:p>
          <a:p>
            <a:pPr algn="just"/>
            <a:r>
              <a:rPr lang="en-US" sz="2000" dirty="0" smtClean="0">
                <a:latin typeface="Calibri" pitchFamily="34" charset="0"/>
                <a:cs typeface="Calibri" pitchFamily="34" charset="0"/>
              </a:rPr>
              <a:t>		(</a:t>
            </a:r>
            <a:r>
              <a:rPr lang="en-US" sz="2000" dirty="0" smtClean="0">
                <a:latin typeface="Calibri" pitchFamily="34" charset="0"/>
                <a:cs typeface="Calibri" pitchFamily="34" charset="0"/>
              </a:rPr>
              <a:t>Being the amount of down payment received)</a:t>
            </a:r>
          </a:p>
          <a:p>
            <a:pPr algn="just"/>
            <a:r>
              <a:rPr lang="en-US" sz="2000" dirty="0" smtClean="0">
                <a:latin typeface="Calibri" pitchFamily="34" charset="0"/>
                <a:cs typeface="Calibri" pitchFamily="34" charset="0"/>
              </a:rPr>
              <a:t>As far as the entries for the </a:t>
            </a:r>
            <a:r>
              <a:rPr lang="en-US" sz="2000" dirty="0" err="1" smtClean="0">
                <a:latin typeface="Calibri" pitchFamily="34" charset="0"/>
                <a:cs typeface="Calibri" pitchFamily="34" charset="0"/>
              </a:rPr>
              <a:t>instalments</a:t>
            </a:r>
            <a:r>
              <a:rPr lang="en-US" sz="2000" dirty="0" smtClean="0">
                <a:latin typeface="Calibri" pitchFamily="34" charset="0"/>
                <a:cs typeface="Calibri" pitchFamily="34" charset="0"/>
              </a:rPr>
              <a:t> are concerned, they differ from annual </a:t>
            </a:r>
            <a:r>
              <a:rPr lang="en-US" sz="2000" dirty="0" err="1" smtClean="0">
                <a:latin typeface="Calibri" pitchFamily="34" charset="0"/>
                <a:cs typeface="Calibri" pitchFamily="34" charset="0"/>
              </a:rPr>
              <a:t>instalments</a:t>
            </a:r>
            <a:r>
              <a:rPr lang="en-US" sz="2000" dirty="0" smtClean="0">
                <a:latin typeface="Calibri" pitchFamily="34" charset="0"/>
                <a:cs typeface="Calibri" pitchFamily="34" charset="0"/>
              </a:rPr>
              <a:t> to half-yearly, quarterly, etc., </a:t>
            </a:r>
            <a:r>
              <a:rPr lang="en-US" sz="2000" dirty="0" err="1" smtClean="0">
                <a:latin typeface="Calibri" pitchFamily="34" charset="0"/>
                <a:cs typeface="Calibri" pitchFamily="34" charset="0"/>
              </a:rPr>
              <a:t>instalments</a:t>
            </a:r>
            <a:r>
              <a:rPr lang="en-US" sz="2000" dirty="0" smtClean="0">
                <a:latin typeface="Calibri" pitchFamily="34" charset="0"/>
                <a:cs typeface="Calibri" pitchFamily="34" charset="0"/>
              </a:rPr>
              <a:t>. In the case of </a:t>
            </a:r>
            <a:r>
              <a:rPr lang="en-US" sz="2000" b="1" dirty="0" smtClean="0">
                <a:latin typeface="Calibri" pitchFamily="34" charset="0"/>
                <a:cs typeface="Calibri" pitchFamily="34" charset="0"/>
              </a:rPr>
              <a:t>annual </a:t>
            </a:r>
            <a:r>
              <a:rPr lang="en-US" sz="2000" b="1" dirty="0" err="1" smtClean="0">
                <a:latin typeface="Calibri" pitchFamily="34" charset="0"/>
                <a:cs typeface="Calibri" pitchFamily="34" charset="0"/>
              </a:rPr>
              <a:t>instalments</a:t>
            </a:r>
            <a:r>
              <a:rPr lang="en-US" sz="2000" dirty="0" smtClean="0">
                <a:latin typeface="Calibri" pitchFamily="34" charset="0"/>
                <a:cs typeface="Calibri" pitchFamily="34" charset="0"/>
              </a:rPr>
              <a:t>, three entries, as presented below, are passed at the end of each of the annual </a:t>
            </a:r>
            <a:r>
              <a:rPr lang="en-US" sz="2000" dirty="0" err="1" smtClean="0">
                <a:latin typeface="Calibri" pitchFamily="34" charset="0"/>
                <a:cs typeface="Calibri" pitchFamily="34" charset="0"/>
              </a:rPr>
              <a:t>instalments</a:t>
            </a:r>
            <a:r>
              <a:rPr lang="en-US" sz="2000" dirty="0" smtClean="0">
                <a:latin typeface="Calibri" pitchFamily="34" charset="0"/>
                <a:cs typeface="Calibri" pitchFamily="34" charset="0"/>
              </a:rPr>
              <a:t>. It may be noted here that there is no entry for depreciation-related event in the books of the hire </a:t>
            </a:r>
            <a:r>
              <a:rPr lang="en-US" sz="2000" dirty="0" smtClean="0">
                <a:latin typeface="Calibri" pitchFamily="34" charset="0"/>
                <a:cs typeface="Calibri" pitchFamily="34" charset="0"/>
              </a:rPr>
              <a:t>seller.</a:t>
            </a:r>
          </a:p>
          <a:p>
            <a:pPr algn="just"/>
            <a:endParaRPr lang="en-US" sz="2000" dirty="0" smtClean="0">
              <a:latin typeface="Calibri" pitchFamily="34" charset="0"/>
              <a:cs typeface="Calibri" pitchFamily="34" charset="0"/>
            </a:endParaRPr>
          </a:p>
          <a:p>
            <a:pPr algn="just"/>
            <a:r>
              <a:rPr lang="en-US" sz="2000" b="1" dirty="0" smtClean="0">
                <a:latin typeface="Calibri" pitchFamily="34" charset="0"/>
                <a:cs typeface="Calibri" pitchFamily="34" charset="0"/>
              </a:rPr>
              <a:t>(3)</a:t>
            </a:r>
            <a:r>
              <a:rPr lang="en-US" sz="2000" dirty="0" smtClean="0">
                <a:latin typeface="Calibri" pitchFamily="34" charset="0"/>
                <a:cs typeface="Calibri" pitchFamily="34" charset="0"/>
              </a:rPr>
              <a:t> Interest </a:t>
            </a:r>
            <a:r>
              <a:rPr lang="en-US" sz="2000" dirty="0" smtClean="0">
                <a:latin typeface="Calibri" pitchFamily="34" charset="0"/>
                <a:cs typeface="Calibri" pitchFamily="34" charset="0"/>
              </a:rPr>
              <a:t>due from hirer on the amount of outstanding balance is brought into account, at the end of each </a:t>
            </a:r>
            <a:r>
              <a:rPr lang="en-US" sz="2000" dirty="0" err="1" smtClean="0">
                <a:latin typeface="Calibri" pitchFamily="34" charset="0"/>
                <a:cs typeface="Calibri" pitchFamily="34" charset="0"/>
              </a:rPr>
              <a:t>instalment</a:t>
            </a:r>
            <a:r>
              <a:rPr lang="en-US" sz="2000" dirty="0" smtClean="0">
                <a:latin typeface="Calibri" pitchFamily="34" charset="0"/>
                <a:cs typeface="Calibri" pitchFamily="34" charset="0"/>
              </a:rPr>
              <a:t>, by debiting Hire Purchaser’s A/c and crediting Interest A/c with the amount of </a:t>
            </a:r>
            <a:r>
              <a:rPr lang="en-US" sz="2000" dirty="0" err="1" smtClean="0">
                <a:latin typeface="Calibri" pitchFamily="34" charset="0"/>
                <a:cs typeface="Calibri" pitchFamily="34" charset="0"/>
              </a:rPr>
              <a:t>instalment</a:t>
            </a:r>
            <a:r>
              <a:rPr lang="en-US" sz="2000" dirty="0" smtClean="0">
                <a:latin typeface="Calibri" pitchFamily="34" charset="0"/>
                <a:cs typeface="Calibri" pitchFamily="34" charset="0"/>
              </a:rPr>
              <a:t> interest due. Therefore, the following entry is passed at the end of each year for recording the amount of </a:t>
            </a:r>
            <a:r>
              <a:rPr lang="en-US" sz="2000" dirty="0" err="1" smtClean="0">
                <a:latin typeface="Calibri" pitchFamily="34" charset="0"/>
                <a:cs typeface="Calibri" pitchFamily="34" charset="0"/>
              </a:rPr>
              <a:t>instalment</a:t>
            </a:r>
            <a:r>
              <a:rPr lang="en-US" sz="2000" dirty="0" smtClean="0">
                <a:latin typeface="Calibri" pitchFamily="34" charset="0"/>
                <a:cs typeface="Calibri" pitchFamily="34" charset="0"/>
              </a:rPr>
              <a:t> interest due from hirer or hire purchaser.</a:t>
            </a:r>
          </a:p>
          <a:p>
            <a:pPr algn="just"/>
            <a:r>
              <a:rPr lang="en-US" sz="2000" dirty="0" smtClean="0">
                <a:latin typeface="Calibri" pitchFamily="34" charset="0"/>
                <a:cs typeface="Calibri" pitchFamily="34" charset="0"/>
              </a:rPr>
              <a:t>		Hire </a:t>
            </a:r>
            <a:r>
              <a:rPr lang="en-US" sz="2000" dirty="0" smtClean="0">
                <a:latin typeface="Calibri" pitchFamily="34" charset="0"/>
                <a:cs typeface="Calibri" pitchFamily="34" charset="0"/>
              </a:rPr>
              <a:t>Purchaser’s A/c	Dr. </a:t>
            </a:r>
          </a:p>
          <a:p>
            <a:pPr algn="just"/>
            <a:r>
              <a:rPr lang="en-US" sz="2000" dirty="0" smtClean="0">
                <a:latin typeface="Calibri" pitchFamily="34" charset="0"/>
                <a:cs typeface="Calibri" pitchFamily="34" charset="0"/>
              </a:rPr>
              <a:t>			To </a:t>
            </a:r>
            <a:r>
              <a:rPr lang="en-US" sz="2000" dirty="0" smtClean="0">
                <a:latin typeface="Calibri" pitchFamily="34" charset="0"/>
                <a:cs typeface="Calibri" pitchFamily="34" charset="0"/>
              </a:rPr>
              <a:t>Interest </a:t>
            </a:r>
            <a:r>
              <a:rPr lang="en-US" sz="2000" dirty="0" smtClean="0">
                <a:latin typeface="Calibri" pitchFamily="34" charset="0"/>
                <a:cs typeface="Calibri" pitchFamily="34" charset="0"/>
              </a:rPr>
              <a:t>A/c</a:t>
            </a:r>
            <a:endParaRPr lang="en-US" sz="2000" dirty="0" smtClean="0">
              <a:latin typeface="Calibri" pitchFamily="34" charset="0"/>
              <a:cs typeface="Calibri" pitchFamily="34" charset="0"/>
            </a:endParaRPr>
          </a:p>
          <a:p>
            <a:pPr algn="just"/>
            <a:r>
              <a:rPr lang="en-US" sz="2000" dirty="0" smtClean="0">
                <a:latin typeface="Calibri" pitchFamily="34" charset="0"/>
                <a:cs typeface="Calibri" pitchFamily="34" charset="0"/>
              </a:rPr>
              <a:t>		(</a:t>
            </a:r>
            <a:r>
              <a:rPr lang="en-US" sz="2000" dirty="0" smtClean="0">
                <a:latin typeface="Calibri" pitchFamily="34" charset="0"/>
                <a:cs typeface="Calibri" pitchFamily="34" charset="0"/>
              </a:rPr>
              <a:t>Being the amount of </a:t>
            </a:r>
            <a:r>
              <a:rPr lang="en-US" sz="2000" dirty="0" err="1" smtClean="0">
                <a:latin typeface="Calibri" pitchFamily="34" charset="0"/>
                <a:cs typeface="Calibri" pitchFamily="34" charset="0"/>
              </a:rPr>
              <a:t>instalment</a:t>
            </a:r>
            <a:r>
              <a:rPr lang="en-US" sz="2000" dirty="0" smtClean="0">
                <a:latin typeface="Calibri" pitchFamily="34" charset="0"/>
                <a:cs typeface="Calibri" pitchFamily="34" charset="0"/>
              </a:rPr>
              <a:t> interest due from hirer)</a:t>
            </a:r>
            <a:endParaRPr lang="en-US" sz="2000" dirty="0">
              <a:latin typeface="Calibri" pitchFamily="34" charset="0"/>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4" name="Rectangle 3"/>
          <p:cNvSpPr/>
          <p:nvPr/>
        </p:nvSpPr>
        <p:spPr>
          <a:xfrm>
            <a:off x="457200" y="228600"/>
            <a:ext cx="8382000" cy="6863417"/>
          </a:xfrm>
          <a:prstGeom prst="rect">
            <a:avLst/>
          </a:prstGeom>
        </p:spPr>
        <p:txBody>
          <a:bodyPr wrap="square">
            <a:spAutoFit/>
          </a:bodyPr>
          <a:lstStyle/>
          <a:p>
            <a:pPr algn="just"/>
            <a:r>
              <a:rPr lang="en-US" sz="2000" b="1" dirty="0" smtClean="0">
                <a:latin typeface="Calibri" pitchFamily="34" charset="0"/>
                <a:cs typeface="Calibri" pitchFamily="34" charset="0"/>
              </a:rPr>
              <a:t>(4)</a:t>
            </a:r>
            <a:r>
              <a:rPr lang="en-US" sz="2000" dirty="0" smtClean="0">
                <a:latin typeface="Calibri" pitchFamily="34" charset="0"/>
                <a:cs typeface="Calibri" pitchFamily="34" charset="0"/>
              </a:rPr>
              <a:t> Each </a:t>
            </a:r>
            <a:r>
              <a:rPr lang="en-US" sz="2000" dirty="0" err="1" smtClean="0">
                <a:latin typeface="Calibri" pitchFamily="34" charset="0"/>
                <a:cs typeface="Calibri" pitchFamily="34" charset="0"/>
              </a:rPr>
              <a:t>instalment</a:t>
            </a:r>
            <a:r>
              <a:rPr lang="en-US" sz="2000" dirty="0" smtClean="0">
                <a:latin typeface="Calibri" pitchFamily="34" charset="0"/>
                <a:cs typeface="Calibri" pitchFamily="34" charset="0"/>
              </a:rPr>
              <a:t> received is considered as receipt of cash from the hire purchaser on account. Therefore, Bank/Cash A/c is debited and Hire Purchaser’s A/c is credited. That means, for recording the receipt of each </a:t>
            </a:r>
            <a:r>
              <a:rPr lang="en-US" sz="2000" dirty="0" err="1" smtClean="0">
                <a:latin typeface="Calibri" pitchFamily="34" charset="0"/>
                <a:cs typeface="Calibri" pitchFamily="34" charset="0"/>
              </a:rPr>
              <a:t>instalment</a:t>
            </a:r>
            <a:r>
              <a:rPr lang="en-US" sz="2000" dirty="0" smtClean="0">
                <a:latin typeface="Calibri" pitchFamily="34" charset="0"/>
                <a:cs typeface="Calibri" pitchFamily="34" charset="0"/>
              </a:rPr>
              <a:t> from the hire purchaser, the following entry is passed.</a:t>
            </a:r>
          </a:p>
          <a:p>
            <a:pPr algn="just"/>
            <a:r>
              <a:rPr lang="en-US" sz="2000" dirty="0" smtClean="0">
                <a:latin typeface="Calibri" pitchFamily="34" charset="0"/>
                <a:cs typeface="Calibri" pitchFamily="34" charset="0"/>
              </a:rPr>
              <a:t>		Bank/Cash </a:t>
            </a:r>
            <a:r>
              <a:rPr lang="en-US" sz="2000" dirty="0" smtClean="0">
                <a:latin typeface="Calibri" pitchFamily="34" charset="0"/>
                <a:cs typeface="Calibri" pitchFamily="34" charset="0"/>
              </a:rPr>
              <a:t>A/c	Dr. </a:t>
            </a:r>
          </a:p>
          <a:p>
            <a:pPr algn="just"/>
            <a:r>
              <a:rPr lang="en-US" sz="2000" dirty="0" smtClean="0">
                <a:latin typeface="Calibri" pitchFamily="34" charset="0"/>
                <a:cs typeface="Calibri" pitchFamily="34" charset="0"/>
              </a:rPr>
              <a:t>			To </a:t>
            </a:r>
            <a:r>
              <a:rPr lang="en-US" sz="2000" dirty="0" smtClean="0">
                <a:latin typeface="Calibri" pitchFamily="34" charset="0"/>
                <a:cs typeface="Calibri" pitchFamily="34" charset="0"/>
              </a:rPr>
              <a:t>Hire Purchaser’s </a:t>
            </a:r>
            <a:r>
              <a:rPr lang="en-US" sz="2000" dirty="0" smtClean="0">
                <a:latin typeface="Calibri" pitchFamily="34" charset="0"/>
                <a:cs typeface="Calibri" pitchFamily="34" charset="0"/>
              </a:rPr>
              <a:t>A/c</a:t>
            </a:r>
            <a:endParaRPr lang="en-US" sz="2000" dirty="0" smtClean="0">
              <a:latin typeface="Calibri" pitchFamily="34" charset="0"/>
              <a:cs typeface="Calibri" pitchFamily="34" charset="0"/>
            </a:endParaRPr>
          </a:p>
          <a:p>
            <a:pPr algn="just"/>
            <a:r>
              <a:rPr lang="en-US" sz="2000" dirty="0" smtClean="0">
                <a:latin typeface="Calibri" pitchFamily="34" charset="0"/>
                <a:cs typeface="Calibri" pitchFamily="34" charset="0"/>
              </a:rPr>
              <a:t>		(</a:t>
            </a:r>
            <a:r>
              <a:rPr lang="en-US" sz="2000" dirty="0" smtClean="0">
                <a:latin typeface="Calibri" pitchFamily="34" charset="0"/>
                <a:cs typeface="Calibri" pitchFamily="34" charset="0"/>
              </a:rPr>
              <a:t>Being the amount of </a:t>
            </a:r>
            <a:r>
              <a:rPr lang="en-US" sz="2000" dirty="0" err="1" smtClean="0">
                <a:latin typeface="Calibri" pitchFamily="34" charset="0"/>
                <a:cs typeface="Calibri" pitchFamily="34" charset="0"/>
              </a:rPr>
              <a:t>instalment</a:t>
            </a:r>
            <a:r>
              <a:rPr lang="en-US" sz="2000" dirty="0" smtClean="0">
                <a:latin typeface="Calibri" pitchFamily="34" charset="0"/>
                <a:cs typeface="Calibri" pitchFamily="34" charset="0"/>
              </a:rPr>
              <a:t> </a:t>
            </a:r>
            <a:r>
              <a:rPr lang="en-US" sz="2000" dirty="0" smtClean="0">
                <a:latin typeface="Calibri" pitchFamily="34" charset="0"/>
                <a:cs typeface="Calibri" pitchFamily="34" charset="0"/>
              </a:rPr>
              <a:t>received)</a:t>
            </a:r>
          </a:p>
          <a:p>
            <a:pPr algn="just"/>
            <a:endParaRPr lang="en-US" sz="2000" dirty="0" smtClean="0">
              <a:latin typeface="Calibri" pitchFamily="34" charset="0"/>
              <a:cs typeface="Calibri" pitchFamily="34" charset="0"/>
            </a:endParaRPr>
          </a:p>
          <a:p>
            <a:pPr algn="just"/>
            <a:r>
              <a:rPr lang="en-US" sz="2000" b="1" dirty="0" smtClean="0">
                <a:latin typeface="Calibri" pitchFamily="34" charset="0"/>
                <a:cs typeface="Calibri" pitchFamily="34" charset="0"/>
              </a:rPr>
              <a:t>(5)</a:t>
            </a:r>
            <a:r>
              <a:rPr lang="en-US" sz="2000" dirty="0" smtClean="0">
                <a:latin typeface="Calibri" pitchFamily="34" charset="0"/>
                <a:cs typeface="Calibri" pitchFamily="34" charset="0"/>
              </a:rPr>
              <a:t> At </a:t>
            </a:r>
            <a:r>
              <a:rPr lang="en-US" sz="2000" dirty="0" smtClean="0">
                <a:latin typeface="Calibri" pitchFamily="34" charset="0"/>
                <a:cs typeface="Calibri" pitchFamily="34" charset="0"/>
              </a:rPr>
              <a:t>the end of each accounting period, interest (an item of income </a:t>
            </a:r>
            <a:r>
              <a:rPr lang="en-US" sz="2000" i="1" dirty="0" smtClean="0">
                <a:latin typeface="Calibri" pitchFamily="34" charset="0"/>
                <a:cs typeface="Calibri" pitchFamily="34" charset="0"/>
              </a:rPr>
              <a:t>i.e., </a:t>
            </a:r>
            <a:r>
              <a:rPr lang="en-US" sz="2000" dirty="0" smtClean="0">
                <a:latin typeface="Calibri" pitchFamily="34" charset="0"/>
                <a:cs typeface="Calibri" pitchFamily="34" charset="0"/>
              </a:rPr>
              <a:t>an item of Notional Account) is transferred to the Profit and Loss A/c by debiting Interest A/c and crediting Profit and Loss A/c. In other words, for recording the transfer of interest income, the following entry is passed at the end of each year in the books of the hire seller</a:t>
            </a:r>
            <a:r>
              <a:rPr lang="en-US" sz="2000" dirty="0" smtClean="0">
                <a:latin typeface="Calibri" pitchFamily="34" charset="0"/>
                <a:cs typeface="Calibri" pitchFamily="34" charset="0"/>
              </a:rPr>
              <a:t>.</a:t>
            </a:r>
          </a:p>
          <a:p>
            <a:pPr algn="just"/>
            <a:r>
              <a:rPr lang="en-US" sz="2000" dirty="0" smtClean="0">
                <a:latin typeface="Calibri" pitchFamily="34" charset="0"/>
                <a:cs typeface="Calibri" pitchFamily="34" charset="0"/>
              </a:rPr>
              <a:t>		Interest </a:t>
            </a:r>
            <a:r>
              <a:rPr lang="en-US" sz="2000" dirty="0" smtClean="0">
                <a:latin typeface="Calibri" pitchFamily="34" charset="0"/>
                <a:cs typeface="Calibri" pitchFamily="34" charset="0"/>
              </a:rPr>
              <a:t>A/c	Dr. </a:t>
            </a:r>
          </a:p>
          <a:p>
            <a:pPr algn="just"/>
            <a:r>
              <a:rPr lang="en-US" sz="2000" dirty="0" smtClean="0">
                <a:latin typeface="Calibri" pitchFamily="34" charset="0"/>
                <a:cs typeface="Calibri" pitchFamily="34" charset="0"/>
              </a:rPr>
              <a:t>			To </a:t>
            </a:r>
            <a:r>
              <a:rPr lang="en-US" sz="2000" dirty="0" smtClean="0">
                <a:latin typeface="Calibri" pitchFamily="34" charset="0"/>
                <a:cs typeface="Calibri" pitchFamily="34" charset="0"/>
              </a:rPr>
              <a:t>Profit and Loss </a:t>
            </a:r>
            <a:r>
              <a:rPr lang="en-US" sz="2000" dirty="0" smtClean="0">
                <a:latin typeface="Calibri" pitchFamily="34" charset="0"/>
                <a:cs typeface="Calibri" pitchFamily="34" charset="0"/>
              </a:rPr>
              <a:t>A/c</a:t>
            </a:r>
            <a:endParaRPr lang="en-US" sz="2000" dirty="0" smtClean="0">
              <a:latin typeface="Calibri" pitchFamily="34" charset="0"/>
              <a:cs typeface="Calibri" pitchFamily="34" charset="0"/>
            </a:endParaRPr>
          </a:p>
          <a:p>
            <a:pPr algn="just"/>
            <a:r>
              <a:rPr lang="en-US" sz="2000" dirty="0" smtClean="0">
                <a:latin typeface="Calibri" pitchFamily="34" charset="0"/>
                <a:cs typeface="Calibri" pitchFamily="34" charset="0"/>
              </a:rPr>
              <a:t>		(</a:t>
            </a:r>
            <a:r>
              <a:rPr lang="en-US" sz="2000" dirty="0" smtClean="0">
                <a:latin typeface="Calibri" pitchFamily="34" charset="0"/>
                <a:cs typeface="Calibri" pitchFamily="34" charset="0"/>
              </a:rPr>
              <a:t>Being the amount of </a:t>
            </a:r>
            <a:r>
              <a:rPr lang="en-US" sz="2000" dirty="0" err="1" smtClean="0">
                <a:latin typeface="Calibri" pitchFamily="34" charset="0"/>
                <a:cs typeface="Calibri" pitchFamily="34" charset="0"/>
              </a:rPr>
              <a:t>instalment</a:t>
            </a:r>
            <a:r>
              <a:rPr lang="en-US" sz="2000" dirty="0" smtClean="0">
                <a:latin typeface="Calibri" pitchFamily="34" charset="0"/>
                <a:cs typeface="Calibri" pitchFamily="34" charset="0"/>
              </a:rPr>
              <a:t> interest income transferred </a:t>
            </a:r>
            <a:r>
              <a:rPr lang="en-US" sz="2000" dirty="0" smtClean="0">
                <a:latin typeface="Calibri" pitchFamily="34" charset="0"/>
                <a:cs typeface="Calibri" pitchFamily="34" charset="0"/>
              </a:rPr>
              <a:t>		to </a:t>
            </a:r>
            <a:r>
              <a:rPr lang="en-US" sz="2000" dirty="0" smtClean="0">
                <a:latin typeface="Calibri" pitchFamily="34" charset="0"/>
                <a:cs typeface="Calibri" pitchFamily="34" charset="0"/>
              </a:rPr>
              <a:t>Profit and Loss A/c)</a:t>
            </a:r>
          </a:p>
          <a:p>
            <a:pPr algn="just"/>
            <a:r>
              <a:rPr lang="en-US" sz="2000" dirty="0" smtClean="0">
                <a:latin typeface="Calibri" pitchFamily="34" charset="0"/>
                <a:cs typeface="Calibri" pitchFamily="34" charset="0"/>
              </a:rPr>
              <a:t>On the other hand, if the </a:t>
            </a:r>
            <a:r>
              <a:rPr lang="en-US" sz="2000" dirty="0" err="1" smtClean="0">
                <a:latin typeface="Calibri" pitchFamily="34" charset="0"/>
                <a:cs typeface="Calibri" pitchFamily="34" charset="0"/>
              </a:rPr>
              <a:t>instalments</a:t>
            </a:r>
            <a:r>
              <a:rPr lang="en-US" sz="2000" dirty="0" smtClean="0">
                <a:latin typeface="Calibri" pitchFamily="34" charset="0"/>
                <a:cs typeface="Calibri" pitchFamily="34" charset="0"/>
              </a:rPr>
              <a:t> are received more frequently (say, </a:t>
            </a:r>
            <a:r>
              <a:rPr lang="en-US" sz="2000" b="1" dirty="0" smtClean="0">
                <a:latin typeface="Calibri" pitchFamily="34" charset="0"/>
                <a:cs typeface="Calibri" pitchFamily="34" charset="0"/>
              </a:rPr>
              <a:t>half-yearly, quarterly</a:t>
            </a:r>
            <a:r>
              <a:rPr lang="en-US" sz="2000" dirty="0" smtClean="0">
                <a:latin typeface="Calibri" pitchFamily="34" charset="0"/>
                <a:cs typeface="Calibri" pitchFamily="34" charset="0"/>
              </a:rPr>
              <a:t>, etc), then at the end of each </a:t>
            </a:r>
            <a:r>
              <a:rPr lang="en-US" sz="2000" dirty="0" err="1" smtClean="0">
                <a:latin typeface="Calibri" pitchFamily="34" charset="0"/>
                <a:cs typeface="Calibri" pitchFamily="34" charset="0"/>
              </a:rPr>
              <a:t>instalment</a:t>
            </a:r>
            <a:r>
              <a:rPr lang="en-US" sz="2000" dirty="0" smtClean="0">
                <a:latin typeface="Calibri" pitchFamily="34" charset="0"/>
                <a:cs typeface="Calibri" pitchFamily="34" charset="0"/>
              </a:rPr>
              <a:t> (except the last </a:t>
            </a:r>
            <a:r>
              <a:rPr lang="en-US" sz="2000" dirty="0" err="1" smtClean="0">
                <a:latin typeface="Calibri" pitchFamily="34" charset="0"/>
                <a:cs typeface="Calibri" pitchFamily="34" charset="0"/>
              </a:rPr>
              <a:t>instalment</a:t>
            </a:r>
            <a:r>
              <a:rPr lang="en-US" sz="2000" dirty="0" smtClean="0">
                <a:latin typeface="Calibri" pitchFamily="34" charset="0"/>
                <a:cs typeface="Calibri" pitchFamily="34" charset="0"/>
              </a:rPr>
              <a:t> for the accounting year), the following two entries are passed</a:t>
            </a:r>
          </a:p>
          <a:p>
            <a:pPr algn="just"/>
            <a:r>
              <a:rPr lang="en-US" sz="2000" dirty="0" smtClean="0">
                <a:latin typeface="Calibri" pitchFamily="34" charset="0"/>
                <a:cs typeface="Calibri" pitchFamily="34" charset="0"/>
              </a:rPr>
              <a:t/>
            </a:r>
            <a:br>
              <a:rPr lang="en-US" sz="2000" dirty="0" smtClean="0">
                <a:latin typeface="Calibri" pitchFamily="34" charset="0"/>
                <a:cs typeface="Calibri" pitchFamily="34" charset="0"/>
              </a:rPr>
            </a:br>
            <a:endParaRPr lang="en-US" sz="2000" dirty="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4" name="Rectangle 3"/>
          <p:cNvSpPr/>
          <p:nvPr/>
        </p:nvSpPr>
        <p:spPr>
          <a:xfrm>
            <a:off x="457200" y="228600"/>
            <a:ext cx="8382000" cy="6555641"/>
          </a:xfrm>
          <a:prstGeom prst="rect">
            <a:avLst/>
          </a:prstGeom>
        </p:spPr>
        <p:txBody>
          <a:bodyPr wrap="square">
            <a:spAutoFit/>
          </a:bodyPr>
          <a:lstStyle/>
          <a:p>
            <a:r>
              <a:rPr lang="en-US" sz="2000" b="1" dirty="0" smtClean="0">
                <a:latin typeface="Calibri" pitchFamily="34" charset="0"/>
                <a:cs typeface="Calibri" pitchFamily="34" charset="0"/>
              </a:rPr>
              <a:t>(6) </a:t>
            </a:r>
            <a:r>
              <a:rPr lang="en-US" sz="2000" dirty="0" smtClean="0">
                <a:latin typeface="Calibri" pitchFamily="34" charset="0"/>
                <a:cs typeface="Calibri" pitchFamily="34" charset="0"/>
              </a:rPr>
              <a:t>For </a:t>
            </a:r>
            <a:r>
              <a:rPr lang="en-US" sz="2000" dirty="0" smtClean="0">
                <a:latin typeface="Calibri" pitchFamily="34" charset="0"/>
                <a:cs typeface="Calibri" pitchFamily="34" charset="0"/>
              </a:rPr>
              <a:t>recording the amount of </a:t>
            </a:r>
            <a:r>
              <a:rPr lang="en-US" sz="2000" dirty="0" err="1" smtClean="0">
                <a:latin typeface="Calibri" pitchFamily="34" charset="0"/>
                <a:cs typeface="Calibri" pitchFamily="34" charset="0"/>
              </a:rPr>
              <a:t>instalment</a:t>
            </a:r>
            <a:r>
              <a:rPr lang="en-US" sz="2000" dirty="0" smtClean="0">
                <a:latin typeface="Calibri" pitchFamily="34" charset="0"/>
                <a:cs typeface="Calibri" pitchFamily="34" charset="0"/>
              </a:rPr>
              <a:t> interest due from the hire purchaser, the following entry is passed.</a:t>
            </a:r>
          </a:p>
          <a:p>
            <a:r>
              <a:rPr lang="en-US" sz="2000" dirty="0" smtClean="0">
                <a:latin typeface="Calibri" pitchFamily="34" charset="0"/>
                <a:cs typeface="Calibri" pitchFamily="34" charset="0"/>
              </a:rPr>
              <a:t>		Hire </a:t>
            </a:r>
            <a:r>
              <a:rPr lang="en-US" sz="2000" dirty="0" smtClean="0">
                <a:latin typeface="Calibri" pitchFamily="34" charset="0"/>
                <a:cs typeface="Calibri" pitchFamily="34" charset="0"/>
              </a:rPr>
              <a:t>Purchaser’s A/c	Dr. `</a:t>
            </a:r>
          </a:p>
          <a:p>
            <a:r>
              <a:rPr lang="en-US" sz="2000" dirty="0" smtClean="0">
                <a:latin typeface="Calibri" pitchFamily="34" charset="0"/>
                <a:cs typeface="Calibri" pitchFamily="34" charset="0"/>
              </a:rPr>
              <a:t>			To </a:t>
            </a:r>
            <a:r>
              <a:rPr lang="en-US" sz="2000" dirty="0" smtClean="0">
                <a:latin typeface="Calibri" pitchFamily="34" charset="0"/>
                <a:cs typeface="Calibri" pitchFamily="34" charset="0"/>
              </a:rPr>
              <a:t>Interest A/c	`</a:t>
            </a:r>
          </a:p>
          <a:p>
            <a:r>
              <a:rPr lang="en-US" sz="2000" dirty="0" smtClean="0">
                <a:latin typeface="Calibri" pitchFamily="34" charset="0"/>
                <a:cs typeface="Calibri" pitchFamily="34" charset="0"/>
              </a:rPr>
              <a:t>		(</a:t>
            </a:r>
            <a:r>
              <a:rPr lang="en-US" sz="2000" dirty="0" smtClean="0">
                <a:latin typeface="Calibri" pitchFamily="34" charset="0"/>
                <a:cs typeface="Calibri" pitchFamily="34" charset="0"/>
              </a:rPr>
              <a:t>Being the amount of </a:t>
            </a:r>
            <a:r>
              <a:rPr lang="en-US" sz="2000" dirty="0" err="1" smtClean="0">
                <a:latin typeface="Calibri" pitchFamily="34" charset="0"/>
                <a:cs typeface="Calibri" pitchFamily="34" charset="0"/>
              </a:rPr>
              <a:t>instalment</a:t>
            </a:r>
            <a:r>
              <a:rPr lang="en-US" sz="2000" dirty="0" smtClean="0">
                <a:latin typeface="Calibri" pitchFamily="34" charset="0"/>
                <a:cs typeface="Calibri" pitchFamily="34" charset="0"/>
              </a:rPr>
              <a:t> interest due from hirer</a:t>
            </a:r>
            <a:r>
              <a:rPr lang="en-US" sz="2000" dirty="0" smtClean="0">
                <a:latin typeface="Calibri" pitchFamily="34" charset="0"/>
                <a:cs typeface="Calibri" pitchFamily="34" charset="0"/>
              </a:rPr>
              <a:t>)</a:t>
            </a:r>
          </a:p>
          <a:p>
            <a:endParaRPr lang="en-US" sz="2000" dirty="0" smtClean="0">
              <a:latin typeface="Calibri" pitchFamily="34" charset="0"/>
              <a:cs typeface="Calibri" pitchFamily="34" charset="0"/>
            </a:endParaRPr>
          </a:p>
          <a:p>
            <a:r>
              <a:rPr lang="en-US" sz="2000" b="1" dirty="0" smtClean="0">
                <a:latin typeface="Calibri" pitchFamily="34" charset="0"/>
                <a:cs typeface="Calibri" pitchFamily="34" charset="0"/>
              </a:rPr>
              <a:t>(7) </a:t>
            </a:r>
            <a:r>
              <a:rPr lang="en-US" sz="2000" dirty="0" smtClean="0">
                <a:latin typeface="Calibri" pitchFamily="34" charset="0"/>
                <a:cs typeface="Calibri" pitchFamily="34" charset="0"/>
              </a:rPr>
              <a:t>For </a:t>
            </a:r>
            <a:r>
              <a:rPr lang="en-US" sz="2000" dirty="0" smtClean="0">
                <a:latin typeface="Calibri" pitchFamily="34" charset="0"/>
                <a:cs typeface="Calibri" pitchFamily="34" charset="0"/>
              </a:rPr>
              <a:t>recording the receipt of </a:t>
            </a:r>
            <a:r>
              <a:rPr lang="en-US" sz="2000" dirty="0" err="1" smtClean="0">
                <a:latin typeface="Calibri" pitchFamily="34" charset="0"/>
                <a:cs typeface="Calibri" pitchFamily="34" charset="0"/>
              </a:rPr>
              <a:t>instalment</a:t>
            </a:r>
            <a:r>
              <a:rPr lang="en-US" sz="2000" dirty="0" smtClean="0">
                <a:latin typeface="Calibri" pitchFamily="34" charset="0"/>
                <a:cs typeface="Calibri" pitchFamily="34" charset="0"/>
              </a:rPr>
              <a:t> amount from the hire purchaser, the following entry is passed.</a:t>
            </a:r>
          </a:p>
          <a:p>
            <a:r>
              <a:rPr lang="en-US" sz="2000" dirty="0" smtClean="0">
                <a:latin typeface="Calibri" pitchFamily="34" charset="0"/>
                <a:cs typeface="Calibri" pitchFamily="34" charset="0"/>
              </a:rPr>
              <a:t>		Bank/Cash </a:t>
            </a:r>
            <a:r>
              <a:rPr lang="en-US" sz="2000" dirty="0" smtClean="0">
                <a:latin typeface="Calibri" pitchFamily="34" charset="0"/>
                <a:cs typeface="Calibri" pitchFamily="34" charset="0"/>
              </a:rPr>
              <a:t>A/c	Dr. `</a:t>
            </a:r>
          </a:p>
          <a:p>
            <a:r>
              <a:rPr lang="en-US" sz="2000" dirty="0" smtClean="0">
                <a:latin typeface="Calibri" pitchFamily="34" charset="0"/>
                <a:cs typeface="Calibri" pitchFamily="34" charset="0"/>
              </a:rPr>
              <a:t>			To </a:t>
            </a:r>
            <a:r>
              <a:rPr lang="en-US" sz="2000" dirty="0" smtClean="0">
                <a:latin typeface="Calibri" pitchFamily="34" charset="0"/>
                <a:cs typeface="Calibri" pitchFamily="34" charset="0"/>
              </a:rPr>
              <a:t>Hire Purchaser’s A/c	`</a:t>
            </a:r>
          </a:p>
          <a:p>
            <a:r>
              <a:rPr lang="en-US" sz="2000" dirty="0" smtClean="0">
                <a:latin typeface="Calibri" pitchFamily="34" charset="0"/>
                <a:cs typeface="Calibri" pitchFamily="34" charset="0"/>
              </a:rPr>
              <a:t>		(</a:t>
            </a:r>
            <a:r>
              <a:rPr lang="en-US" sz="2000" dirty="0" smtClean="0">
                <a:latin typeface="Calibri" pitchFamily="34" charset="0"/>
                <a:cs typeface="Calibri" pitchFamily="34" charset="0"/>
              </a:rPr>
              <a:t>Being the amount of </a:t>
            </a:r>
            <a:r>
              <a:rPr lang="en-US" sz="2000" dirty="0" err="1" smtClean="0">
                <a:latin typeface="Calibri" pitchFamily="34" charset="0"/>
                <a:cs typeface="Calibri" pitchFamily="34" charset="0"/>
              </a:rPr>
              <a:t>instalment</a:t>
            </a:r>
            <a:r>
              <a:rPr lang="en-US" sz="2000" dirty="0" smtClean="0">
                <a:latin typeface="Calibri" pitchFamily="34" charset="0"/>
                <a:cs typeface="Calibri" pitchFamily="34" charset="0"/>
              </a:rPr>
              <a:t> received)</a:t>
            </a:r>
          </a:p>
          <a:p>
            <a:r>
              <a:rPr lang="en-US" sz="2000" dirty="0" smtClean="0">
                <a:latin typeface="Calibri" pitchFamily="34" charset="0"/>
                <a:cs typeface="Calibri" pitchFamily="34" charset="0"/>
              </a:rPr>
              <a:t>Besides</a:t>
            </a:r>
            <a:r>
              <a:rPr lang="en-US" sz="2000" dirty="0" smtClean="0">
                <a:latin typeface="Calibri" pitchFamily="34" charset="0"/>
                <a:cs typeface="Calibri" pitchFamily="34" charset="0"/>
              </a:rPr>
              <a:t>, at the end of the last </a:t>
            </a:r>
            <a:r>
              <a:rPr lang="en-US" sz="2000" dirty="0" err="1" smtClean="0">
                <a:latin typeface="Calibri" pitchFamily="34" charset="0"/>
                <a:cs typeface="Calibri" pitchFamily="34" charset="0"/>
              </a:rPr>
              <a:t>instalment</a:t>
            </a:r>
            <a:r>
              <a:rPr lang="en-US" sz="2000" dirty="0" smtClean="0">
                <a:latin typeface="Calibri" pitchFamily="34" charset="0"/>
                <a:cs typeface="Calibri" pitchFamily="34" charset="0"/>
              </a:rPr>
              <a:t> for the accounting year, all </a:t>
            </a:r>
            <a:r>
              <a:rPr lang="en-US" sz="2000" dirty="0" smtClean="0">
                <a:latin typeface="Calibri" pitchFamily="34" charset="0"/>
                <a:cs typeface="Calibri" pitchFamily="34" charset="0"/>
              </a:rPr>
              <a:t>	the </a:t>
            </a:r>
            <a:r>
              <a:rPr lang="en-US" sz="2000" dirty="0" smtClean="0">
                <a:latin typeface="Calibri" pitchFamily="34" charset="0"/>
                <a:cs typeface="Calibri" pitchFamily="34" charset="0"/>
              </a:rPr>
              <a:t>three entries (as required for annual </a:t>
            </a:r>
            <a:r>
              <a:rPr lang="en-US" sz="2000" dirty="0" err="1" smtClean="0">
                <a:latin typeface="Calibri" pitchFamily="34" charset="0"/>
                <a:cs typeface="Calibri" pitchFamily="34" charset="0"/>
              </a:rPr>
              <a:t>instalment</a:t>
            </a:r>
            <a:r>
              <a:rPr lang="en-US" sz="2000" dirty="0" smtClean="0">
                <a:latin typeface="Calibri" pitchFamily="34" charset="0"/>
                <a:cs typeface="Calibri" pitchFamily="34" charset="0"/>
              </a:rPr>
              <a:t>) are passed </a:t>
            </a:r>
            <a:r>
              <a:rPr lang="en-US" sz="2000" dirty="0" smtClean="0">
                <a:latin typeface="Calibri" pitchFamily="34" charset="0"/>
                <a:cs typeface="Calibri" pitchFamily="34" charset="0"/>
              </a:rPr>
              <a:t>a	reproduced </a:t>
            </a:r>
            <a:r>
              <a:rPr lang="en-US" sz="2000" dirty="0" smtClean="0">
                <a:latin typeface="Calibri" pitchFamily="34" charset="0"/>
                <a:cs typeface="Calibri" pitchFamily="34" charset="0"/>
              </a:rPr>
              <a:t>below</a:t>
            </a:r>
            <a:r>
              <a:rPr lang="en-US" sz="2000" dirty="0" smtClean="0">
                <a:latin typeface="Calibri" pitchFamily="34" charset="0"/>
                <a:cs typeface="Calibri" pitchFamily="34" charset="0"/>
              </a:rPr>
              <a:t>.</a:t>
            </a:r>
          </a:p>
          <a:p>
            <a:endParaRPr lang="en-US" sz="2000" dirty="0" smtClean="0">
              <a:latin typeface="Calibri" pitchFamily="34" charset="0"/>
              <a:cs typeface="Calibri" pitchFamily="34" charset="0"/>
            </a:endParaRPr>
          </a:p>
          <a:p>
            <a:r>
              <a:rPr lang="en-US" sz="2000" b="1" dirty="0" smtClean="0">
                <a:latin typeface="Calibri" pitchFamily="34" charset="0"/>
                <a:cs typeface="Calibri" pitchFamily="34" charset="0"/>
              </a:rPr>
              <a:t>(8) </a:t>
            </a:r>
            <a:r>
              <a:rPr lang="en-US" sz="2000" dirty="0" smtClean="0">
                <a:latin typeface="Calibri" pitchFamily="34" charset="0"/>
                <a:cs typeface="Calibri" pitchFamily="34" charset="0"/>
              </a:rPr>
              <a:t>For </a:t>
            </a:r>
            <a:r>
              <a:rPr lang="en-US" sz="2000" dirty="0" smtClean="0">
                <a:latin typeface="Calibri" pitchFamily="34" charset="0"/>
                <a:cs typeface="Calibri" pitchFamily="34" charset="0"/>
              </a:rPr>
              <a:t>recording the amount of </a:t>
            </a:r>
            <a:r>
              <a:rPr lang="en-US" sz="2000" dirty="0" err="1" smtClean="0">
                <a:latin typeface="Calibri" pitchFamily="34" charset="0"/>
                <a:cs typeface="Calibri" pitchFamily="34" charset="0"/>
              </a:rPr>
              <a:t>instalment</a:t>
            </a:r>
            <a:r>
              <a:rPr lang="en-US" sz="2000" dirty="0" smtClean="0">
                <a:latin typeface="Calibri" pitchFamily="34" charset="0"/>
                <a:cs typeface="Calibri" pitchFamily="34" charset="0"/>
              </a:rPr>
              <a:t> interest due from the hirer or hire purchaser, the following entry is passed at the end of each year.</a:t>
            </a:r>
          </a:p>
          <a:p>
            <a:r>
              <a:rPr lang="en-US" sz="2000" dirty="0" smtClean="0">
                <a:latin typeface="Calibri" pitchFamily="34" charset="0"/>
                <a:cs typeface="Calibri" pitchFamily="34" charset="0"/>
              </a:rPr>
              <a:t>		Hire </a:t>
            </a:r>
            <a:r>
              <a:rPr lang="en-US" sz="2000" dirty="0" smtClean="0">
                <a:latin typeface="Calibri" pitchFamily="34" charset="0"/>
                <a:cs typeface="Calibri" pitchFamily="34" charset="0"/>
              </a:rPr>
              <a:t>Purchaser’s A/c	Dr. `</a:t>
            </a:r>
          </a:p>
          <a:p>
            <a:r>
              <a:rPr lang="en-US" sz="2000" dirty="0" smtClean="0">
                <a:latin typeface="Calibri" pitchFamily="34" charset="0"/>
                <a:cs typeface="Calibri" pitchFamily="34" charset="0"/>
              </a:rPr>
              <a:t>			To </a:t>
            </a:r>
            <a:r>
              <a:rPr lang="en-US" sz="2000" dirty="0" smtClean="0">
                <a:latin typeface="Calibri" pitchFamily="34" charset="0"/>
                <a:cs typeface="Calibri" pitchFamily="34" charset="0"/>
              </a:rPr>
              <a:t>Interest A/c	`</a:t>
            </a:r>
          </a:p>
          <a:p>
            <a:r>
              <a:rPr lang="en-US" sz="2000" dirty="0" smtClean="0">
                <a:latin typeface="Calibri" pitchFamily="34" charset="0"/>
                <a:cs typeface="Calibri" pitchFamily="34" charset="0"/>
              </a:rPr>
              <a:t>		(</a:t>
            </a:r>
            <a:r>
              <a:rPr lang="en-US" sz="2000" dirty="0" smtClean="0">
                <a:latin typeface="Calibri" pitchFamily="34" charset="0"/>
                <a:cs typeface="Calibri" pitchFamily="34" charset="0"/>
              </a:rPr>
              <a:t>Being the amount of </a:t>
            </a:r>
            <a:r>
              <a:rPr lang="en-US" sz="2000" dirty="0" err="1" smtClean="0">
                <a:latin typeface="Calibri" pitchFamily="34" charset="0"/>
                <a:cs typeface="Calibri" pitchFamily="34" charset="0"/>
              </a:rPr>
              <a:t>instalment</a:t>
            </a:r>
            <a:r>
              <a:rPr lang="en-US" sz="2000" dirty="0" smtClean="0">
                <a:latin typeface="Calibri" pitchFamily="34" charset="0"/>
                <a:cs typeface="Calibri" pitchFamily="34" charset="0"/>
              </a:rPr>
              <a:t> interest due from hirer)</a:t>
            </a:r>
          </a:p>
          <a:p>
            <a:pPr algn="just"/>
            <a:endParaRPr lang="en-US" sz="2000" dirty="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4" name="Rectangle 3"/>
          <p:cNvSpPr/>
          <p:nvPr/>
        </p:nvSpPr>
        <p:spPr>
          <a:xfrm>
            <a:off x="457200" y="383262"/>
            <a:ext cx="8382000" cy="4493538"/>
          </a:xfrm>
          <a:prstGeom prst="rect">
            <a:avLst/>
          </a:prstGeom>
        </p:spPr>
        <p:txBody>
          <a:bodyPr wrap="square">
            <a:spAutoFit/>
          </a:bodyPr>
          <a:lstStyle/>
          <a:p>
            <a:r>
              <a:rPr lang="en-US" sz="2200" dirty="0" smtClean="0">
                <a:latin typeface="Calibri" pitchFamily="34" charset="0"/>
                <a:cs typeface="Calibri" pitchFamily="34" charset="0"/>
              </a:rPr>
              <a:t> </a:t>
            </a:r>
            <a:r>
              <a:rPr lang="en-US" sz="2200" b="1" dirty="0" smtClean="0">
                <a:latin typeface="Calibri" pitchFamily="34" charset="0"/>
                <a:cs typeface="Calibri" pitchFamily="34" charset="0"/>
              </a:rPr>
              <a:t>(9) </a:t>
            </a:r>
            <a:r>
              <a:rPr lang="en-US" sz="2200" dirty="0" smtClean="0">
                <a:latin typeface="Calibri" pitchFamily="34" charset="0"/>
                <a:cs typeface="Calibri" pitchFamily="34" charset="0"/>
              </a:rPr>
              <a:t>For </a:t>
            </a:r>
            <a:r>
              <a:rPr lang="en-US" sz="2200" dirty="0" smtClean="0">
                <a:latin typeface="Calibri" pitchFamily="34" charset="0"/>
                <a:cs typeface="Calibri" pitchFamily="34" charset="0"/>
              </a:rPr>
              <a:t>recording the receipt of </a:t>
            </a:r>
            <a:r>
              <a:rPr lang="en-US" sz="2200" dirty="0" err="1" smtClean="0">
                <a:latin typeface="Calibri" pitchFamily="34" charset="0"/>
                <a:cs typeface="Calibri" pitchFamily="34" charset="0"/>
              </a:rPr>
              <a:t>instalment</a:t>
            </a:r>
            <a:r>
              <a:rPr lang="en-US" sz="2200" dirty="0" smtClean="0">
                <a:latin typeface="Calibri" pitchFamily="34" charset="0"/>
                <a:cs typeface="Calibri" pitchFamily="34" charset="0"/>
              </a:rPr>
              <a:t> amount from the hire purchaser, the following entry is passed.</a:t>
            </a:r>
          </a:p>
          <a:p>
            <a:r>
              <a:rPr lang="en-US" sz="2200" dirty="0" smtClean="0">
                <a:latin typeface="Calibri" pitchFamily="34" charset="0"/>
                <a:cs typeface="Calibri" pitchFamily="34" charset="0"/>
              </a:rPr>
              <a:t>		Bank/Cash </a:t>
            </a:r>
            <a:r>
              <a:rPr lang="en-US" sz="2200" dirty="0" smtClean="0">
                <a:latin typeface="Calibri" pitchFamily="34" charset="0"/>
                <a:cs typeface="Calibri" pitchFamily="34" charset="0"/>
              </a:rPr>
              <a:t>A/c	Dr. `</a:t>
            </a:r>
          </a:p>
          <a:p>
            <a:r>
              <a:rPr lang="en-US" sz="2200" dirty="0" smtClean="0">
                <a:latin typeface="Calibri" pitchFamily="34" charset="0"/>
                <a:cs typeface="Calibri" pitchFamily="34" charset="0"/>
              </a:rPr>
              <a:t>			To </a:t>
            </a:r>
            <a:r>
              <a:rPr lang="en-US" sz="2200" dirty="0" smtClean="0">
                <a:latin typeface="Calibri" pitchFamily="34" charset="0"/>
                <a:cs typeface="Calibri" pitchFamily="34" charset="0"/>
              </a:rPr>
              <a:t>Hire Purchaser’s A/c	`</a:t>
            </a:r>
          </a:p>
          <a:p>
            <a:r>
              <a:rPr lang="en-US" sz="2200" dirty="0" smtClean="0">
                <a:latin typeface="Calibri" pitchFamily="34" charset="0"/>
                <a:cs typeface="Calibri" pitchFamily="34" charset="0"/>
              </a:rPr>
              <a:t>		(</a:t>
            </a:r>
            <a:r>
              <a:rPr lang="en-US" sz="2200" dirty="0" smtClean="0">
                <a:latin typeface="Calibri" pitchFamily="34" charset="0"/>
                <a:cs typeface="Calibri" pitchFamily="34" charset="0"/>
              </a:rPr>
              <a:t>Being the amount of </a:t>
            </a:r>
            <a:r>
              <a:rPr lang="en-US" sz="2200" dirty="0" err="1" smtClean="0">
                <a:latin typeface="Calibri" pitchFamily="34" charset="0"/>
                <a:cs typeface="Calibri" pitchFamily="34" charset="0"/>
              </a:rPr>
              <a:t>instalment</a:t>
            </a:r>
            <a:r>
              <a:rPr lang="en-US" sz="2200" dirty="0" smtClean="0">
                <a:latin typeface="Calibri" pitchFamily="34" charset="0"/>
                <a:cs typeface="Calibri" pitchFamily="34" charset="0"/>
              </a:rPr>
              <a:t> </a:t>
            </a:r>
            <a:r>
              <a:rPr lang="en-US" sz="2200" dirty="0" smtClean="0">
                <a:latin typeface="Calibri" pitchFamily="34" charset="0"/>
                <a:cs typeface="Calibri" pitchFamily="34" charset="0"/>
              </a:rPr>
              <a:t>received)</a:t>
            </a:r>
          </a:p>
          <a:p>
            <a:endParaRPr lang="en-US" sz="2200" dirty="0" smtClean="0">
              <a:latin typeface="Calibri" pitchFamily="34" charset="0"/>
              <a:cs typeface="Calibri" pitchFamily="34" charset="0"/>
            </a:endParaRPr>
          </a:p>
          <a:p>
            <a:r>
              <a:rPr lang="en-US" sz="2200" b="1" dirty="0" smtClean="0">
                <a:latin typeface="Calibri" pitchFamily="34" charset="0"/>
                <a:cs typeface="Calibri" pitchFamily="34" charset="0"/>
              </a:rPr>
              <a:t>(10)</a:t>
            </a:r>
            <a:r>
              <a:rPr lang="en-US" sz="2200" dirty="0" smtClean="0">
                <a:latin typeface="Calibri" pitchFamily="34" charset="0"/>
                <a:cs typeface="Calibri" pitchFamily="34" charset="0"/>
              </a:rPr>
              <a:t> At </a:t>
            </a:r>
            <a:r>
              <a:rPr lang="en-US" sz="2200" dirty="0" smtClean="0">
                <a:latin typeface="Calibri" pitchFamily="34" charset="0"/>
                <a:cs typeface="Calibri" pitchFamily="34" charset="0"/>
              </a:rPr>
              <a:t>the end of each accounting year, interest is transferred to Profit and Loss A/c by passing the following entry in the books of the hire seller.</a:t>
            </a:r>
          </a:p>
          <a:p>
            <a:r>
              <a:rPr lang="en-US" sz="2200" dirty="0" smtClean="0">
                <a:latin typeface="Calibri" pitchFamily="34" charset="0"/>
                <a:cs typeface="Calibri" pitchFamily="34" charset="0"/>
              </a:rPr>
              <a:t>		Interest </a:t>
            </a:r>
            <a:r>
              <a:rPr lang="en-US" sz="2200" dirty="0" smtClean="0">
                <a:latin typeface="Calibri" pitchFamily="34" charset="0"/>
                <a:cs typeface="Calibri" pitchFamily="34" charset="0"/>
              </a:rPr>
              <a:t>A/c	Dr. `</a:t>
            </a:r>
          </a:p>
          <a:p>
            <a:r>
              <a:rPr lang="en-US" sz="2200" dirty="0" smtClean="0">
                <a:latin typeface="Calibri" pitchFamily="34" charset="0"/>
                <a:cs typeface="Calibri" pitchFamily="34" charset="0"/>
              </a:rPr>
              <a:t>			To </a:t>
            </a:r>
            <a:r>
              <a:rPr lang="en-US" sz="2200" dirty="0" smtClean="0">
                <a:latin typeface="Calibri" pitchFamily="34" charset="0"/>
                <a:cs typeface="Calibri" pitchFamily="34" charset="0"/>
              </a:rPr>
              <a:t>Profit and Loss A/c	`</a:t>
            </a:r>
          </a:p>
          <a:p>
            <a:r>
              <a:rPr lang="en-US" sz="2200" dirty="0" smtClean="0">
                <a:latin typeface="Calibri" pitchFamily="34" charset="0"/>
                <a:cs typeface="Calibri" pitchFamily="34" charset="0"/>
              </a:rPr>
              <a:t>		(</a:t>
            </a:r>
            <a:r>
              <a:rPr lang="en-US" sz="2200" dirty="0" smtClean="0">
                <a:latin typeface="Calibri" pitchFamily="34" charset="0"/>
                <a:cs typeface="Calibri" pitchFamily="34" charset="0"/>
              </a:rPr>
              <a:t>Being the amount of </a:t>
            </a:r>
            <a:r>
              <a:rPr lang="en-US" sz="2200" dirty="0" err="1" smtClean="0">
                <a:latin typeface="Calibri" pitchFamily="34" charset="0"/>
                <a:cs typeface="Calibri" pitchFamily="34" charset="0"/>
              </a:rPr>
              <a:t>instalment</a:t>
            </a:r>
            <a:r>
              <a:rPr lang="en-US" sz="2200" dirty="0" smtClean="0">
                <a:latin typeface="Calibri" pitchFamily="34" charset="0"/>
                <a:cs typeface="Calibri" pitchFamily="34" charset="0"/>
              </a:rPr>
              <a:t> interest income </a:t>
            </a:r>
            <a:r>
              <a:rPr lang="en-US" sz="2200" dirty="0" smtClean="0">
                <a:latin typeface="Calibri" pitchFamily="34" charset="0"/>
                <a:cs typeface="Calibri" pitchFamily="34" charset="0"/>
              </a:rPr>
              <a:t>		transferred </a:t>
            </a:r>
            <a:r>
              <a:rPr lang="en-US" sz="2200" dirty="0" smtClean="0">
                <a:latin typeface="Calibri" pitchFamily="34" charset="0"/>
                <a:cs typeface="Calibri" pitchFamily="34" charset="0"/>
              </a:rPr>
              <a:t>to </a:t>
            </a:r>
            <a:r>
              <a:rPr lang="en-US" sz="2200" dirty="0" smtClean="0">
                <a:latin typeface="Calibri" pitchFamily="34" charset="0"/>
                <a:cs typeface="Calibri" pitchFamily="34" charset="0"/>
              </a:rPr>
              <a:t>Profit </a:t>
            </a:r>
            <a:r>
              <a:rPr lang="en-US" sz="2200" dirty="0" smtClean="0">
                <a:latin typeface="Calibri" pitchFamily="34" charset="0"/>
                <a:cs typeface="Calibri" pitchFamily="34" charset="0"/>
              </a:rPr>
              <a:t>and Loss A/c)</a:t>
            </a:r>
            <a:endParaRPr lang="en-US" sz="2200" dirty="0">
              <a:latin typeface="Calibri" pitchFamily="34" charset="0"/>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5" name="Title 1"/>
          <p:cNvSpPr>
            <a:spLocks noGrp="1"/>
          </p:cNvSpPr>
          <p:nvPr>
            <p:ph type="title"/>
          </p:nvPr>
        </p:nvSpPr>
        <p:spPr>
          <a:xfrm>
            <a:off x="685800" y="2743200"/>
            <a:ext cx="7772400" cy="1143000"/>
          </a:xfrm>
        </p:spPr>
        <p:txBody>
          <a:bodyPr/>
          <a:lstStyle/>
          <a:p>
            <a:pPr algn="ctr"/>
            <a:r>
              <a:rPr lang="en-US" sz="5000" dirty="0">
                <a:solidFill>
                  <a:srgbClr val="FF0000"/>
                </a:solidFill>
              </a:rPr>
              <a:t>Thank You</a:t>
            </a:r>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4529</TotalTime>
  <Words>161</Words>
  <Application>Microsoft Office PowerPoint</Application>
  <PresentationFormat>On-screen Show (4:3)</PresentationFormat>
  <Paragraphs>69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Origin</vt:lpstr>
      <vt:lpstr>WELCOME Class: B.Com – Part-1  Subject: Financial Accounting Topic: Hire Purchase System - Accounting Entries in the Books of Hire Purchaser And Hire Seller – Part - C </vt:lpstr>
      <vt:lpstr>Slide 2</vt:lpstr>
      <vt:lpstr>Slide 3</vt:lpstr>
      <vt:lpstr>Slide 4</vt:lpstr>
      <vt:lpstr>Slide 5</vt:lpstr>
      <vt:lpstr>Slide 6</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427</cp:revision>
  <dcterms:created xsi:type="dcterms:W3CDTF">2011-08-23T10:02:56Z</dcterms:created>
  <dcterms:modified xsi:type="dcterms:W3CDTF">2020-05-06T07:31:18Z</dcterms:modified>
</cp:coreProperties>
</file>